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820320" y="701813"/>
            <a:ext cx="7054325" cy="1152811"/>
          </a:xfrm>
          <a:solidFill>
            <a:srgbClr val="00B0F0"/>
          </a:solidFill>
        </p:spPr>
        <p:txBody>
          <a:bodyPr>
            <a:normAutofit fontScale="90000"/>
          </a:bodyPr>
          <a:p>
            <a:r>
              <a:rPr altLang="zh-CN" sz="3900" lang="en-US"/>
              <a:t>श्री. छत्रपती शिवाजी महाविद्यालय, उमरगा</a:t>
            </a:r>
            <a:br>
              <a:rPr altLang="zh-CN" sz="3900" lang="en-US"/>
            </a:br>
            <a:endParaRPr altLang="zh-CN" sz="390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818853" y="1854624"/>
            <a:ext cx="7000971" cy="3847317"/>
          </a:xfrm>
          <a:solidFill>
            <a:srgbClr val="99CCFF"/>
          </a:solidFill>
        </p:spPr>
        <p:txBody>
          <a:bodyPr>
            <a:normAutofit fontScale="91667" lnSpcReduction="20000"/>
          </a:bodyPr>
          <a:p>
            <a:r>
              <a:rPr altLang="zh-CN" b="1" sz="3100" lang="en-US"/>
              <a:t>बी. ए. तृतीय वर्षे,  सेमिस्टर 5 </a:t>
            </a:r>
            <a:endParaRPr altLang="zh-CN" b="1" sz="3100" lang="en-US"/>
          </a:p>
          <a:p>
            <a:r>
              <a:rPr altLang="zh-CN" b="1" sz="2800" lang="en-US"/>
              <a:t>पेपर क्रमांक 13, समाजशास्त्रीय परंपरा</a:t>
            </a:r>
            <a:endParaRPr altLang="zh-CN" b="1" sz="2800" lang="en-US"/>
          </a:p>
          <a:p>
            <a:r>
              <a:rPr altLang="zh-CN" b="1" sz="2800" lang="en-US"/>
              <a:t>घटक क्रमांक  1. समाजशास्त्रीय विचारांचा उदय</a:t>
            </a:r>
            <a:endParaRPr altLang="zh-CN" b="1" sz="2800" lang="en-US"/>
          </a:p>
          <a:p>
            <a:r>
              <a:rPr altLang="zh-CN" b="1" sz="3900" lang="en-US"/>
              <a:t>उपघटक </a:t>
            </a:r>
            <a:r>
              <a:rPr altLang="zh-CN" b="1" sz="3900" lang="en-US"/>
              <a:t>:</a:t>
            </a:r>
            <a:r>
              <a:rPr altLang="zh-CN" b="1" sz="3900" lang="en-US"/>
              <a:t>-</a:t>
            </a:r>
            <a:r>
              <a:rPr altLang="zh-CN" b="1" sz="3900" lang="en-US"/>
              <a:t> </a:t>
            </a:r>
            <a:r>
              <a:rPr altLang="zh-CN" b="1" sz="3900" lang="en-US"/>
              <a:t>1</a:t>
            </a:r>
            <a:r>
              <a:rPr altLang="zh-CN" b="1" sz="3900" lang="en-US"/>
              <a:t>.</a:t>
            </a:r>
            <a:r>
              <a:rPr altLang="zh-CN" b="1" sz="3900" lang="en-US"/>
              <a:t>3</a:t>
            </a:r>
            <a:r>
              <a:rPr altLang="zh-CN" b="1" sz="3900" lang="en-US"/>
              <a:t>,</a:t>
            </a:r>
            <a:r>
              <a:rPr altLang="zh-CN" b="1" sz="3900" lang="en-US"/>
              <a:t> </a:t>
            </a:r>
            <a:r>
              <a:rPr altLang="zh-CN" b="1" sz="3900" lang="en-US"/>
              <a:t>औद्योगिक</a:t>
            </a:r>
            <a:r>
              <a:rPr altLang="zh-CN" b="1" sz="3900" lang="en-US"/>
              <a:t> क्रांती</a:t>
            </a:r>
            <a:endParaRPr altLang="zh-CN" b="1" sz="3900" lang="en-US"/>
          </a:p>
          <a:p>
            <a:r>
              <a:rPr altLang="zh-CN" b="1" sz="2916" lang="en-US"/>
              <a:t>विषय अध्यापक :- </a:t>
            </a:r>
            <a:r>
              <a:rPr altLang="zh-CN" b="1" sz="3125" lang="en-US"/>
              <a:t>डॉ अनिल गाडेकर</a:t>
            </a:r>
            <a:endParaRPr altLang="zh-CN" b="1" sz="3125" lang="en-US"/>
          </a:p>
          <a:p>
            <a:r>
              <a:rPr altLang="zh-CN" b="1" sz="3020" lang="en-US"/>
              <a:t>सहाय्यक प्राध्यापक </a:t>
            </a:r>
            <a:endParaRPr altLang="zh-CN" b="1" sz="3020" lang="en-US"/>
          </a:p>
          <a:p>
            <a:r>
              <a:rPr altLang="zh-CN" b="1" sz="2500" lang="en-US"/>
              <a:t> समाजशास्त्र विभाग</a:t>
            </a:r>
            <a:endParaRPr altLang="zh-CN" b="1" sz="2500" lang="en-US"/>
          </a:p>
          <a:p>
            <a:r>
              <a:rPr altLang="zh-CN" b="1" sz="2500" lang="en-US"/>
              <a:t> मोबाईल नंबर 95 45 43 90 48</a:t>
            </a:r>
            <a:endParaRPr altLang="zh-CN" b="1" sz="2500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>
          <a:xfrm>
            <a:off x="1780350" y="365126"/>
            <a:ext cx="6734999" cy="998935"/>
          </a:xfrm>
          <a:solidFill>
            <a:srgbClr val="00B0F0"/>
          </a:solidFill>
        </p:spPr>
        <p:txBody>
          <a:bodyPr/>
          <a:p>
            <a:r>
              <a:rPr lang="en-US"/>
              <a:t>औद्योगिक</a:t>
            </a:r>
            <a:r>
              <a:rPr lang="en-US"/>
              <a:t> क्रांती</a:t>
            </a:r>
            <a:endParaRPr lang="en-US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xfrm>
            <a:off x="1754484" y="1275888"/>
            <a:ext cx="6778183" cy="4854117"/>
          </a:xfrm>
          <a:solidFill>
            <a:srgbClr val="99CCFF"/>
          </a:solidFill>
        </p:spPr>
        <p:txBody>
          <a:bodyPr>
            <a:normAutofit fontScale="82143" lnSpcReduction="20000"/>
          </a:bodyPr>
          <a:p>
            <a:pPr indent="0" marL="0">
              <a:buNone/>
            </a:pP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समाजशास्त्रीय</a:t>
            </a:r>
            <a:r>
              <a:rPr b="1" lang="en-US"/>
              <a:t> विचारांच्या</a:t>
            </a:r>
            <a:r>
              <a:rPr b="1" lang="en-US"/>
              <a:t> उद</a:t>
            </a:r>
            <a:r>
              <a:rPr b="1" lang="en-US"/>
              <a:t>या</a:t>
            </a:r>
            <a:r>
              <a:rPr b="1" lang="en-US"/>
              <a:t>च्या</a:t>
            </a:r>
            <a:r>
              <a:rPr b="1" lang="en-US"/>
              <a:t> पार्श्वभूमी</a:t>
            </a:r>
            <a:r>
              <a:rPr b="1" lang="en-US"/>
              <a:t> मध्ये</a:t>
            </a:r>
            <a:r>
              <a:rPr b="1" lang="en-US"/>
              <a:t> औद्योगिक</a:t>
            </a:r>
            <a:r>
              <a:rPr b="1" lang="en-US"/>
              <a:t> क्रांतीचा</a:t>
            </a:r>
            <a:r>
              <a:rPr b="1" lang="en-US"/>
              <a:t> ही</a:t>
            </a:r>
            <a:r>
              <a:rPr b="1" lang="en-US"/>
              <a:t> मोठा</a:t>
            </a:r>
            <a:r>
              <a:rPr b="1" lang="en-US"/>
              <a:t> वाटा</a:t>
            </a:r>
            <a:r>
              <a:rPr b="1" lang="en-US"/>
              <a:t> आहे</a:t>
            </a:r>
            <a:r>
              <a:rPr b="1" lang="en-US"/>
              <a:t>.</a:t>
            </a:r>
            <a:r>
              <a:rPr b="1" lang="en-US"/>
              <a:t> उद्योगाच्या</a:t>
            </a:r>
            <a:r>
              <a:rPr b="1" lang="en-US"/>
              <a:t> क्षेत्रात</a:t>
            </a:r>
            <a:r>
              <a:rPr b="1" lang="en-US"/>
              <a:t> अठराव्या व एकोणिसाव्या</a:t>
            </a:r>
            <a:r>
              <a:rPr b="1" lang="en-US"/>
              <a:t> शतकात</a:t>
            </a:r>
            <a:r>
              <a:rPr b="1" lang="en-US"/>
              <a:t> झालेल्या</a:t>
            </a:r>
            <a:r>
              <a:rPr b="1" lang="en-US"/>
              <a:t> अमुलाग्र</a:t>
            </a:r>
            <a:r>
              <a:rPr b="1" lang="en-US"/>
              <a:t> हा</a:t>
            </a:r>
            <a:r>
              <a:rPr b="1" lang="en-US"/>
              <a:t> बदलाचा</a:t>
            </a:r>
            <a:r>
              <a:rPr b="1" lang="en-US"/>
              <a:t> औद्योगिक क्रांती</a:t>
            </a:r>
            <a:r>
              <a:rPr b="1" lang="en-US"/>
              <a:t> असे</a:t>
            </a:r>
            <a:r>
              <a:rPr b="1" lang="en-US"/>
              <a:t> म्हणतात</a:t>
            </a:r>
            <a:r>
              <a:rPr b="1" lang="en-US"/>
              <a:t> शेती</a:t>
            </a:r>
            <a:r>
              <a:rPr b="1" lang="en-US"/>
              <a:t> आणि</a:t>
            </a:r>
            <a:r>
              <a:rPr b="1" lang="en-US"/>
              <a:t> हस्तव्यवसाय यांनाच</a:t>
            </a:r>
            <a:r>
              <a:rPr b="1" lang="en-US"/>
              <a:t> प्राधान्य</a:t>
            </a:r>
            <a:r>
              <a:rPr b="1" lang="en-US"/>
              <a:t> असलेल्या</a:t>
            </a:r>
            <a:r>
              <a:rPr b="1" lang="en-US"/>
              <a:t> अर्थव्यवस्थेचे</a:t>
            </a:r>
            <a:r>
              <a:rPr b="1" lang="en-US"/>
              <a:t> परिवर्तन</a:t>
            </a:r>
            <a:r>
              <a:rPr b="1" lang="en-US"/>
              <a:t> उत्पादन</a:t>
            </a:r>
            <a:r>
              <a:rPr b="1" lang="en-US"/>
              <a:t> व</a:t>
            </a:r>
            <a:r>
              <a:rPr b="1" lang="en-US"/>
              <a:t> कारखानदारी</a:t>
            </a:r>
            <a:r>
              <a:rPr b="1" lang="en-US"/>
              <a:t> यंत्र</a:t>
            </a:r>
            <a:r>
              <a:rPr b="1" lang="en-US"/>
              <a:t> पद्धतीने</a:t>
            </a:r>
            <a:r>
              <a:rPr b="1" lang="en-US"/>
              <a:t> होऊन</a:t>
            </a:r>
            <a:r>
              <a:rPr b="1" lang="en-US"/>
              <a:t> उद्योगधंद्याची</a:t>
            </a:r>
            <a:r>
              <a:rPr b="1" lang="en-US"/>
              <a:t> भरभराट</a:t>
            </a:r>
            <a:r>
              <a:rPr b="1" lang="en-US"/>
              <a:t> होणे</a:t>
            </a:r>
            <a:r>
              <a:rPr b="1" lang="en-US"/>
              <a:t> म्हणजेच</a:t>
            </a:r>
            <a:r>
              <a:rPr b="1" lang="en-US"/>
              <a:t> क्रांती</a:t>
            </a:r>
            <a:r>
              <a:rPr b="1" lang="en-US"/>
              <a:t> </a:t>
            </a:r>
            <a:r>
              <a:rPr b="1" lang="en-US"/>
              <a:t>ह</a:t>
            </a:r>
            <a:r>
              <a:rPr b="1" lang="en-US"/>
              <a:t>ो</a:t>
            </a:r>
            <a:r>
              <a:rPr b="1" lang="en-US"/>
              <a:t>य</a:t>
            </a:r>
            <a:r>
              <a:rPr b="1" lang="en-US"/>
              <a:t>.</a:t>
            </a:r>
            <a:r>
              <a:rPr b="1" lang="en-US"/>
              <a:t> </a:t>
            </a:r>
            <a:endParaRPr b="1" lang="en-US"/>
          </a:p>
          <a:p>
            <a:pPr indent="0" marL="0">
              <a:buNone/>
            </a:pP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रूढ अर्थाने</a:t>
            </a:r>
            <a:r>
              <a:rPr b="1" lang="en-US"/>
              <a:t> औद्योगिक</a:t>
            </a:r>
            <a:r>
              <a:rPr b="1" lang="en-US"/>
              <a:t> क्रांतीला</a:t>
            </a:r>
            <a:r>
              <a:rPr b="1" lang="en-US"/>
              <a:t> क्रांती</a:t>
            </a:r>
            <a:r>
              <a:rPr b="1" lang="en-US"/>
              <a:t> म्हणणे कठीण</a:t>
            </a:r>
            <a:r>
              <a:rPr b="1" lang="en-US"/>
              <a:t> वाटते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करण</a:t>
            </a:r>
            <a:r>
              <a:rPr b="1" lang="en-US"/>
              <a:t> क्रांती म्हणजे हिंसाचार</a:t>
            </a:r>
            <a:r>
              <a:rPr b="1" lang="en-US"/>
              <a:t>,</a:t>
            </a:r>
            <a:r>
              <a:rPr b="1" lang="en-US"/>
              <a:t> रक्तपात</a:t>
            </a:r>
            <a:r>
              <a:rPr b="1" lang="en-US"/>
              <a:t>,</a:t>
            </a:r>
            <a:r>
              <a:rPr b="1" lang="en-US"/>
              <a:t> तनाव</a:t>
            </a:r>
            <a:r>
              <a:rPr b="1" lang="en-US"/>
              <a:t>,</a:t>
            </a:r>
            <a:r>
              <a:rPr b="1" lang="en-US"/>
              <a:t> संघर्ष</a:t>
            </a:r>
            <a:r>
              <a:rPr b="1" lang="en-US"/>
              <a:t>,</a:t>
            </a:r>
            <a:r>
              <a:rPr b="1" lang="en-US"/>
              <a:t> झटपट परिवर्तन अशा लक्षणांनी युक्त घटना हो</a:t>
            </a:r>
            <a:r>
              <a:rPr b="1" lang="en-US"/>
              <a:t>य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औद्योगिक</a:t>
            </a:r>
            <a:r>
              <a:rPr b="1" lang="en-US"/>
              <a:t> क्रांती</a:t>
            </a:r>
            <a:r>
              <a:rPr b="1" lang="en-US"/>
              <a:t>य</a:t>
            </a:r>
            <a:r>
              <a:rPr b="1" lang="en-US"/>
              <a:t> </a:t>
            </a:r>
            <a:r>
              <a:rPr b="1" lang="en-US"/>
              <a:t>असे</a:t>
            </a:r>
            <a:r>
              <a:rPr b="1" lang="en-US"/>
              <a:t> काहीच</a:t>
            </a:r>
            <a:r>
              <a:rPr b="1" lang="en-US"/>
              <a:t> घडले</a:t>
            </a:r>
            <a:r>
              <a:rPr b="1" lang="en-US"/>
              <a:t> नाही</a:t>
            </a:r>
            <a:r>
              <a:rPr b="1" lang="en-US"/>
              <a:t>.</a:t>
            </a:r>
            <a:r>
              <a:rPr b="1" lang="en-US"/>
              <a:t> तब्बल</a:t>
            </a:r>
            <a:r>
              <a:rPr b="1" lang="en-US"/>
              <a:t> अडीचशे</a:t>
            </a:r>
            <a:r>
              <a:rPr b="1" lang="en-US"/>
              <a:t> वर्षात</a:t>
            </a:r>
            <a:r>
              <a:rPr b="1" lang="en-US"/>
              <a:t> या</a:t>
            </a:r>
            <a:r>
              <a:rPr b="1" lang="en-US"/>
              <a:t> क्रांतीची</a:t>
            </a:r>
            <a:r>
              <a:rPr b="1" lang="en-US"/>
              <a:t> </a:t>
            </a:r>
            <a:r>
              <a:rPr b="1" lang="en-US"/>
              <a:t>पूर्तता</a:t>
            </a:r>
            <a:r>
              <a:rPr b="1" lang="en-US"/>
              <a:t> झाली</a:t>
            </a:r>
            <a:r>
              <a:rPr b="1" lang="en-US"/>
              <a:t>,</a:t>
            </a:r>
            <a:r>
              <a:rPr b="1" lang="en-US"/>
              <a:t> तिचा</a:t>
            </a:r>
            <a:r>
              <a:rPr b="1" lang="en-US"/>
              <a:t> वेग</a:t>
            </a:r>
            <a:r>
              <a:rPr b="1" lang="en-US"/>
              <a:t> उत्क्रांती</a:t>
            </a:r>
            <a:r>
              <a:rPr b="1" lang="en-US"/>
              <a:t> सारखा होता</a:t>
            </a:r>
            <a:r>
              <a:rPr b="1" lang="en-US"/>
              <a:t>.</a:t>
            </a:r>
            <a:r>
              <a:rPr b="1" lang="en-US"/>
              <a:t>तथापि</a:t>
            </a:r>
            <a:r>
              <a:rPr b="1" lang="en-US"/>
              <a:t> संपुर्ण जग व</a:t>
            </a:r>
            <a:r>
              <a:rPr b="1" lang="en-US"/>
              <a:t> मानवी</a:t>
            </a:r>
            <a:r>
              <a:rPr b="1" lang="en-US"/>
              <a:t> जीवन</a:t>
            </a:r>
            <a:r>
              <a:rPr b="1" lang="en-US"/>
              <a:t> जवळून काढण्याचे सामर्थ्य</a:t>
            </a:r>
            <a:r>
              <a:rPr b="1" lang="en-US"/>
              <a:t> या</a:t>
            </a:r>
            <a:r>
              <a:rPr b="1" lang="en-US"/>
              <a:t> क्रांतीत</a:t>
            </a:r>
            <a:r>
              <a:rPr b="1" lang="en-US"/>
              <a:t> होते</a:t>
            </a:r>
            <a:r>
              <a:rPr b="1" lang="en-US"/>
              <a:t>.</a:t>
            </a:r>
            <a:r>
              <a:rPr b="1" lang="en-US"/>
              <a:t> </a:t>
            </a:r>
            <a:r>
              <a:rPr b="1" lang="en-US"/>
              <a:t>म्हणून</a:t>
            </a:r>
            <a:r>
              <a:rPr b="1" lang="en-US"/>
              <a:t> उत्क्रांतीच्या माध्यमातून विधायक मार्गाने घडून आलेली ही औद्योगिक क्रांती आहे असे म्हणता येईल</a:t>
            </a:r>
            <a:r>
              <a:rPr b="1" lang="en-US"/>
              <a:t>.</a:t>
            </a:r>
            <a:endParaRPr b="1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>
          <a:xfrm>
            <a:off x="1468238" y="365126"/>
            <a:ext cx="7047112" cy="1299587"/>
          </a:xfrm>
          <a:solidFill>
            <a:srgbClr val="00B0F0"/>
          </a:solidFill>
        </p:spPr>
        <p:txBody>
          <a:bodyPr/>
          <a:p>
            <a:r>
              <a:rPr lang="en-US"/>
              <a:t>औद्योगिक</a:t>
            </a:r>
            <a:r>
              <a:rPr lang="en-US"/>
              <a:t> क्रांतीचा </a:t>
            </a:r>
            <a:r>
              <a:rPr lang="en-US"/>
              <a:t>अर्थ</a:t>
            </a:r>
            <a:r>
              <a:rPr lang="en-US"/>
              <a:t> </a:t>
            </a:r>
            <a:r>
              <a:rPr lang="en-US"/>
              <a:t>व</a:t>
            </a:r>
            <a:r>
              <a:rPr lang="en-US"/>
              <a:t> व्याख्या</a:t>
            </a:r>
            <a:endParaRPr lang="en-US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>
          <a:xfrm>
            <a:off x="1479423" y="1513077"/>
            <a:ext cx="6985006" cy="5067121"/>
          </a:xfrm>
          <a:solidFill>
            <a:srgbClr val="99CCFF"/>
          </a:solidFill>
        </p:spPr>
        <p:txBody>
          <a:bodyPr/>
          <a:p>
            <a:pPr indent="0" marL="0">
              <a:buNone/>
            </a:pP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किं</a:t>
            </a:r>
            <a:r>
              <a:rPr b="1" lang="en-US"/>
              <a:t>ग</a:t>
            </a:r>
            <a:r>
              <a:rPr b="1" lang="en-US"/>
              <a:t>ज</a:t>
            </a:r>
            <a:r>
              <a:rPr b="1" lang="en-US"/>
              <a:t>ले</a:t>
            </a:r>
            <a:r>
              <a:rPr b="1" lang="en-US"/>
              <a:t> </a:t>
            </a:r>
            <a:r>
              <a:rPr b="1" lang="en-US"/>
              <a:t>डेव्हिस</a:t>
            </a:r>
            <a:r>
              <a:rPr b="1" lang="en-US"/>
              <a:t> </a:t>
            </a:r>
            <a:r>
              <a:rPr b="1" lang="en-US"/>
              <a:t>:</a:t>
            </a:r>
            <a:r>
              <a:rPr b="1" lang="en-US"/>
              <a:t>-</a:t>
            </a:r>
            <a:r>
              <a:rPr b="1" lang="en-US"/>
              <a:t> </a:t>
            </a:r>
            <a:r>
              <a:rPr b="1" lang="en-US"/>
              <a:t>"</a:t>
            </a:r>
            <a:r>
              <a:rPr b="1" lang="en-US"/>
              <a:t>मानव जेव्हा उत्पादनाच्या पारंपरिक पद्धतीचा त्यावरून मोठ्या प्रमाणावर मोठ्या कारखान्यांमध्ये वस्तूंचे उत्पादन करू लागतो तीच प्रक्रिया म्हणजे </a:t>
            </a:r>
            <a:r>
              <a:rPr b="1" lang="en-US"/>
              <a:t>औद्योगिक</a:t>
            </a:r>
            <a:r>
              <a:rPr b="1" lang="en-US"/>
              <a:t> क्रांती होय</a:t>
            </a:r>
            <a:r>
              <a:rPr b="1" lang="en-US"/>
              <a:t>"</a:t>
            </a:r>
            <a:endParaRPr b="1" lang="en-US"/>
          </a:p>
          <a:p>
            <a:pPr indent="0" marL="0">
              <a:buNone/>
            </a:pPr>
            <a:endParaRPr b="1" lang="en-US"/>
          </a:p>
          <a:p>
            <a:pPr indent="0" marL="0">
              <a:buNone/>
            </a:pP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"</a:t>
            </a:r>
            <a:r>
              <a:rPr b="1" lang="en-US"/>
              <a:t>आर्थिक</a:t>
            </a:r>
            <a:r>
              <a:rPr b="1" lang="en-US"/>
              <a:t>,</a:t>
            </a:r>
            <a:r>
              <a:rPr b="1" lang="en-US"/>
              <a:t> व्यवहा</a:t>
            </a:r>
            <a:r>
              <a:rPr b="1" lang="en-US"/>
              <a:t>रिक</a:t>
            </a:r>
            <a:r>
              <a:rPr b="1" lang="en-US"/>
              <a:t>,</a:t>
            </a:r>
            <a:r>
              <a:rPr b="1" lang="en-US"/>
              <a:t> कृषी</a:t>
            </a:r>
            <a:r>
              <a:rPr b="1" lang="en-US"/>
              <a:t> क्षेत्रातील</a:t>
            </a:r>
            <a:r>
              <a:rPr b="1" lang="en-US"/>
              <a:t> क्रांतिकारी</a:t>
            </a:r>
            <a:r>
              <a:rPr b="1" lang="en-US"/>
              <a:t> बदल</a:t>
            </a:r>
            <a:r>
              <a:rPr b="1" lang="en-US"/>
              <a:t> म्हणजे</a:t>
            </a:r>
            <a:r>
              <a:rPr b="1" lang="en-US"/>
              <a:t> </a:t>
            </a:r>
            <a:r>
              <a:rPr b="1" lang="en-US"/>
              <a:t>औद्योगिक</a:t>
            </a:r>
            <a:r>
              <a:rPr b="1" lang="en-US"/>
              <a:t> </a:t>
            </a:r>
            <a:r>
              <a:rPr b="1" lang="en-US"/>
              <a:t>क्रांती</a:t>
            </a:r>
            <a:r>
              <a:rPr b="1" lang="en-US"/>
              <a:t> हो</a:t>
            </a:r>
            <a:r>
              <a:rPr b="1" lang="en-US"/>
              <a:t>य</a:t>
            </a:r>
            <a:r>
              <a:rPr b="1" lang="en-US"/>
              <a:t>.</a:t>
            </a:r>
            <a:r>
              <a:rPr b="1" lang="en-US"/>
              <a:t>"</a:t>
            </a:r>
            <a:endParaRPr b="1" lang="en-US"/>
          </a:p>
          <a:p>
            <a:pPr indent="0" marL="0">
              <a:buNone/>
            </a:pPr>
            <a:endParaRPr b="1" lang="en-US"/>
          </a:p>
          <a:p>
            <a:pPr indent="0" marL="0">
              <a:buNone/>
            </a:pP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"</a:t>
            </a:r>
            <a:r>
              <a:rPr b="1" lang="en-US"/>
              <a:t>वस्तूच्या उत्पादनाची पद्धत</a:t>
            </a:r>
            <a:r>
              <a:rPr b="1" lang="en-US"/>
              <a:t>,</a:t>
            </a:r>
            <a:r>
              <a:rPr b="1" lang="en-US"/>
              <a:t> उत्पादनाची साधने व उत्पादनक्षमता यात झालेल्या मूलभूत बदलांना औद्योगिक क्रांती असे म्हणतात</a:t>
            </a:r>
            <a:r>
              <a:rPr b="1" lang="en-US"/>
              <a:t>.</a:t>
            </a:r>
            <a:r>
              <a:rPr b="1" lang="en-US"/>
              <a:t>"</a:t>
            </a:r>
            <a:endParaRPr b="1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xfrm>
            <a:off x="1300721" y="148662"/>
            <a:ext cx="7214629" cy="1897646"/>
          </a:xfrm>
          <a:solidFill>
            <a:srgbClr val="00B0F0"/>
          </a:solidFill>
        </p:spPr>
        <p:txBody>
          <a:bodyPr/>
          <a:p>
            <a:r>
              <a:rPr lang="en-US"/>
              <a:t>वैज्ञानिक</a:t>
            </a:r>
            <a:r>
              <a:rPr lang="en-US"/>
              <a:t> शोध</a:t>
            </a:r>
            <a:r>
              <a:rPr lang="en-US"/>
              <a:t> आणि</a:t>
            </a:r>
            <a:r>
              <a:rPr lang="en-US"/>
              <a:t> यंत्र</a:t>
            </a:r>
            <a:r>
              <a:rPr lang="en-US"/>
              <a:t> व्यवस्था</a:t>
            </a:r>
            <a:endParaRPr lang="en-US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>
          <a:xfrm>
            <a:off x="1286548" y="1825625"/>
            <a:ext cx="7228802" cy="4377121"/>
          </a:xfrm>
          <a:solidFill>
            <a:srgbClr val="99CCFF"/>
          </a:solidFill>
        </p:spPr>
        <p:txBody>
          <a:bodyPr/>
          <a:p>
            <a:r>
              <a:rPr b="1" lang="en-US"/>
              <a:t>अठराव्या शतकाचा उत्तरार्ध व एकोणिसाव्या शतकाचा पूर्वार्ध या कालखंडात सर्वप्रथम इंग्लंडमध्ये औद्योगिक क्रांती झाली</a:t>
            </a:r>
            <a:r>
              <a:rPr b="1" lang="en-US"/>
              <a:t>.</a:t>
            </a:r>
            <a:r>
              <a:rPr b="1" lang="en-US"/>
              <a:t> यासाठी अनेक वैज्ञानिक शोध व यंत्र व्यवस्था महत्वाच्या ठरल्या आहेत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1</a:t>
            </a:r>
            <a:r>
              <a:rPr b="1" lang="en-US"/>
              <a:t>7</a:t>
            </a:r>
            <a:r>
              <a:rPr b="1" lang="en-US"/>
              <a:t>12 मध्ये</a:t>
            </a:r>
            <a:r>
              <a:rPr b="1" lang="en-US"/>
              <a:t> न्यू</a:t>
            </a:r>
            <a:r>
              <a:rPr b="1" lang="en-US"/>
              <a:t> कमेंट या</a:t>
            </a:r>
            <a:r>
              <a:rPr b="1" lang="en-US"/>
              <a:t> शास्त्रज्ञाने</a:t>
            </a:r>
            <a:r>
              <a:rPr b="1" lang="en-US"/>
              <a:t> शक्तीवर</a:t>
            </a:r>
            <a:r>
              <a:rPr b="1" lang="en-US"/>
              <a:t> चालणारे</a:t>
            </a:r>
            <a:r>
              <a:rPr b="1" lang="en-US"/>
              <a:t> पंप</a:t>
            </a:r>
            <a:r>
              <a:rPr b="1" lang="en-US"/>
              <a:t> तयार</a:t>
            </a:r>
            <a:r>
              <a:rPr b="1" lang="en-US"/>
              <a:t> केले</a:t>
            </a:r>
            <a:r>
              <a:rPr b="1" lang="en-US"/>
              <a:t> ज्याचा उपयोग</a:t>
            </a:r>
            <a:r>
              <a:rPr b="1" lang="en-US"/>
              <a:t> कोळशाच्या</a:t>
            </a:r>
            <a:r>
              <a:rPr b="1" lang="en-US"/>
              <a:t> खाणीतील</a:t>
            </a:r>
            <a:r>
              <a:rPr b="1" lang="en-US"/>
              <a:t> पाणी</a:t>
            </a:r>
            <a:r>
              <a:rPr b="1" lang="en-US"/>
              <a:t> काढण्यासाठी</a:t>
            </a:r>
            <a:r>
              <a:rPr b="1" lang="en-US"/>
              <a:t> होऊ</a:t>
            </a:r>
            <a:r>
              <a:rPr b="1" lang="en-US"/>
              <a:t> लागला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1</a:t>
            </a:r>
            <a:r>
              <a:rPr b="1" lang="en-US"/>
              <a:t>7</a:t>
            </a:r>
            <a:r>
              <a:rPr b="1" lang="en-US"/>
              <a:t>3</a:t>
            </a:r>
            <a:r>
              <a:rPr b="1" lang="en-US"/>
              <a:t>4</a:t>
            </a:r>
            <a:r>
              <a:rPr b="1" lang="en-US"/>
              <a:t> मध्ये </a:t>
            </a:r>
            <a:r>
              <a:rPr b="1" lang="en-US"/>
              <a:t>जॉन</a:t>
            </a:r>
            <a:r>
              <a:rPr b="1" lang="en-US"/>
              <a:t> </a:t>
            </a:r>
            <a:r>
              <a:rPr b="1" lang="en-US"/>
              <a:t>के</a:t>
            </a:r>
            <a:r>
              <a:rPr b="1" lang="en-US"/>
              <a:t> यांनी काप</a:t>
            </a:r>
            <a:r>
              <a:rPr b="1" lang="en-US"/>
              <a:t>ड</a:t>
            </a:r>
            <a:r>
              <a:rPr b="1" lang="en-US"/>
              <a:t> </a:t>
            </a:r>
            <a:r>
              <a:rPr b="1" lang="en-US"/>
              <a:t> वीण</a:t>
            </a:r>
            <a:r>
              <a:rPr b="1" lang="en-US"/>
              <a:t>ण्यासाठी धावता</a:t>
            </a:r>
            <a:r>
              <a:rPr b="1" lang="en-US"/>
              <a:t> </a:t>
            </a:r>
            <a:r>
              <a:rPr b="1" lang="en-US"/>
              <a:t>धोटा</a:t>
            </a:r>
            <a:r>
              <a:rPr b="1" lang="en-US"/>
              <a:t> शोधून काढला</a:t>
            </a:r>
            <a:r>
              <a:rPr b="1" lang="en-US"/>
              <a:t>,</a:t>
            </a:r>
            <a:r>
              <a:rPr b="1" lang="en-US"/>
              <a:t> यामुळे</a:t>
            </a:r>
            <a:r>
              <a:rPr b="1" lang="en-US"/>
              <a:t> कापडणे</a:t>
            </a:r>
            <a:r>
              <a:rPr b="1" lang="en-US"/>
              <a:t> अधिक</a:t>
            </a:r>
            <a:r>
              <a:rPr b="1" lang="en-US"/>
              <a:t> सोपे झाले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1765</a:t>
            </a:r>
            <a:r>
              <a:rPr b="1" lang="en-US"/>
              <a:t> मध्ये जेम्स वॅट </a:t>
            </a:r>
            <a:r>
              <a:rPr b="1" lang="en-US"/>
              <a:t>न</a:t>
            </a:r>
            <a:r>
              <a:rPr b="1" lang="en-US"/>
              <a:t>े</a:t>
            </a:r>
            <a:r>
              <a:rPr b="1" lang="en-US"/>
              <a:t> शक्तीचा शोध लावला</a:t>
            </a:r>
            <a:r>
              <a:rPr b="1" lang="en-US"/>
              <a:t>.</a:t>
            </a:r>
            <a:endParaRPr b="1" lang="en-US"/>
          </a:p>
          <a:p>
            <a:endParaRPr b="1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idx="1"/>
          </p:nvPr>
        </p:nvSpPr>
        <p:spPr>
          <a:xfrm>
            <a:off x="1077562" y="516331"/>
            <a:ext cx="7584992" cy="5617679"/>
          </a:xfrm>
          <a:solidFill>
            <a:srgbClr val="99CCFF"/>
          </a:solidFill>
        </p:spPr>
        <p:txBody>
          <a:bodyPr/>
          <a:p>
            <a:r>
              <a:rPr b="1" lang="en-US"/>
              <a:t>1</a:t>
            </a:r>
            <a:r>
              <a:rPr b="1" lang="en-US"/>
              <a:t>7</a:t>
            </a:r>
            <a:r>
              <a:rPr b="1" lang="en-US"/>
              <a:t>67 मध्ये</a:t>
            </a:r>
            <a:r>
              <a:rPr b="1" lang="en-US"/>
              <a:t> जेम्स</a:t>
            </a:r>
            <a:r>
              <a:rPr b="1" lang="en-US"/>
              <a:t> हारग्रिविज</a:t>
            </a:r>
            <a:r>
              <a:rPr b="1" lang="en-US"/>
              <a:t>न</a:t>
            </a:r>
            <a:r>
              <a:rPr b="1" lang="en-US"/>
              <a:t>े</a:t>
            </a:r>
            <a:r>
              <a:rPr b="1" lang="en-US"/>
              <a:t> </a:t>
            </a:r>
            <a:r>
              <a:rPr b="1" lang="en-US"/>
              <a:t>स्पिनिंग जेनी</a:t>
            </a:r>
            <a:r>
              <a:rPr b="1" lang="en-US"/>
              <a:t> चा शोध</a:t>
            </a:r>
            <a:r>
              <a:rPr b="1" lang="en-US"/>
              <a:t> लावला</a:t>
            </a:r>
            <a:r>
              <a:rPr b="1" lang="en-US"/>
              <a:t>.</a:t>
            </a:r>
            <a:r>
              <a:rPr b="1" lang="en-US"/>
              <a:t> यामुळे</a:t>
            </a:r>
            <a:r>
              <a:rPr b="1" lang="en-US"/>
              <a:t> एकाच</a:t>
            </a:r>
            <a:r>
              <a:rPr b="1" lang="en-US"/>
              <a:t> वेळेस</a:t>
            </a:r>
            <a:r>
              <a:rPr b="1" lang="en-US"/>
              <a:t> अकरा तारखे</a:t>
            </a:r>
            <a:r>
              <a:rPr b="1" lang="en-US"/>
              <a:t> फिरण्याची</a:t>
            </a:r>
            <a:r>
              <a:rPr b="1" lang="en-US"/>
              <a:t> सोय</a:t>
            </a:r>
            <a:r>
              <a:rPr b="1" lang="en-US"/>
              <a:t> झाली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1</a:t>
            </a:r>
            <a:r>
              <a:rPr b="1" lang="en-US"/>
              <a:t>7</a:t>
            </a:r>
            <a:r>
              <a:rPr b="1" lang="en-US"/>
              <a:t>6</a:t>
            </a:r>
            <a:r>
              <a:rPr b="1" lang="en-US"/>
              <a:t>9</a:t>
            </a:r>
            <a:r>
              <a:rPr b="1" lang="en-US"/>
              <a:t> मध्ये</a:t>
            </a:r>
            <a:r>
              <a:rPr b="1" lang="en-US"/>
              <a:t> अर्कराईट ने पाण्याच्या शक्तीवर चालणारी चक्की शोधून काढली त्यामुळे उत्तम धाग्याची निर्मिती शक्य झाली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1</a:t>
            </a:r>
            <a:r>
              <a:rPr b="1" lang="en-US"/>
              <a:t>7</a:t>
            </a:r>
            <a:r>
              <a:rPr b="1" lang="en-US"/>
              <a:t>7</a:t>
            </a:r>
            <a:r>
              <a:rPr b="1" lang="en-US"/>
              <a:t>9</a:t>
            </a:r>
            <a:r>
              <a:rPr b="1" lang="en-US"/>
              <a:t> मध्ये</a:t>
            </a:r>
            <a:r>
              <a:rPr b="1" lang="en-US"/>
              <a:t> क्रॉम्प्टन</a:t>
            </a:r>
            <a:r>
              <a:rPr b="1" lang="en-US"/>
              <a:t> </a:t>
            </a:r>
            <a:r>
              <a:rPr b="1" lang="en-US"/>
              <a:t>म</a:t>
            </a:r>
            <a:r>
              <a:rPr b="1" lang="en-US"/>
              <a:t>्</a:t>
            </a:r>
            <a:r>
              <a:rPr b="1" lang="en-US"/>
              <a:t>य</a:t>
            </a:r>
            <a:r>
              <a:rPr b="1" lang="en-US"/>
              <a:t>ु</a:t>
            </a:r>
            <a:r>
              <a:rPr b="1" lang="en-US"/>
              <a:t>ल</a:t>
            </a:r>
            <a:r>
              <a:rPr b="1" lang="en-US"/>
              <a:t>न</a:t>
            </a:r>
            <a:r>
              <a:rPr b="1" lang="en-US"/>
              <a:t>े</a:t>
            </a:r>
            <a:r>
              <a:rPr b="1" lang="en-US"/>
              <a:t> </a:t>
            </a:r>
            <a:r>
              <a:rPr b="1" lang="en-US"/>
              <a:t>तलम व मजबूत धागा बनवणारे </a:t>
            </a:r>
            <a:r>
              <a:rPr b="1" lang="en-US"/>
              <a:t>'</a:t>
            </a:r>
            <a:r>
              <a:rPr b="1" lang="en-US"/>
              <a:t>म</a:t>
            </a:r>
            <a:r>
              <a:rPr b="1" lang="en-US"/>
              <a:t>्</a:t>
            </a:r>
            <a:r>
              <a:rPr b="1" lang="en-US"/>
              <a:t>य</a:t>
            </a:r>
            <a:r>
              <a:rPr b="1" lang="en-US"/>
              <a:t>ु</a:t>
            </a:r>
            <a:r>
              <a:rPr b="1" lang="en-US"/>
              <a:t>ल</a:t>
            </a:r>
            <a:r>
              <a:rPr b="1" lang="en-US"/>
              <a:t>'</a:t>
            </a:r>
            <a:r>
              <a:rPr b="1" lang="en-US"/>
              <a:t> नावाचे</a:t>
            </a:r>
            <a:r>
              <a:rPr b="1" lang="en-US"/>
              <a:t> यंत्र</a:t>
            </a:r>
            <a:r>
              <a:rPr b="1" lang="en-US"/>
              <a:t> तयार केले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1</a:t>
            </a:r>
            <a:r>
              <a:rPr b="1" lang="en-US"/>
              <a:t>7</a:t>
            </a:r>
            <a:r>
              <a:rPr b="1" lang="en-US"/>
              <a:t>85</a:t>
            </a:r>
            <a:r>
              <a:rPr b="1" lang="en-US"/>
              <a:t> मध्ये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1" lang="en-US"/>
              <a:t>एडमंड</a:t>
            </a:r>
            <a:r>
              <a:rPr b="1" lang="en-US"/>
              <a:t> कार्ट</a:t>
            </a:r>
            <a:r>
              <a:rPr b="1" lang="en-US"/>
              <a:t> </a:t>
            </a:r>
            <a:r>
              <a:rPr b="1" lang="en-US"/>
              <a:t>न</a:t>
            </a:r>
            <a:r>
              <a:rPr b="1" lang="en-US"/>
              <a:t>े</a:t>
            </a:r>
            <a:r>
              <a:rPr b="1" lang="en-US"/>
              <a:t> कापड</a:t>
            </a:r>
            <a:r>
              <a:rPr b="1" lang="en-US"/>
              <a:t> तयार</a:t>
            </a:r>
            <a:r>
              <a:rPr b="1" lang="en-US"/>
              <a:t> करण्यासाठी</a:t>
            </a:r>
            <a:r>
              <a:rPr b="1" lang="en-US"/>
              <a:t> पावरलूम</a:t>
            </a:r>
            <a:r>
              <a:rPr b="1" lang="en-US"/>
              <a:t> यंत्रमाग</a:t>
            </a:r>
            <a:r>
              <a:rPr b="1" lang="en-US"/>
              <a:t> तयार</a:t>
            </a:r>
            <a:r>
              <a:rPr b="1" lang="en-US"/>
              <a:t> केला</a:t>
            </a:r>
            <a:r>
              <a:rPr b="1" lang="en-US"/>
              <a:t>.</a:t>
            </a:r>
            <a:endParaRPr b="1" lang="en-US"/>
          </a:p>
          <a:p>
            <a:r>
              <a:rPr b="1" lang="en-US"/>
              <a:t>अशा प्रकारचे अनेक वैज्ञानिक शोध व यांत्रिक शोध यामुळे उत्पादनामध्ये प्रचंड प्रमाणात वाढ झाली आणि औद्योगिक क्रांतीसाठी महत्त्वपूर्ण</a:t>
            </a:r>
            <a:r>
              <a:rPr b="1" lang="en-US"/>
              <a:t> पार्श्वभूमी</a:t>
            </a:r>
            <a:r>
              <a:rPr b="1" lang="en-US"/>
              <a:t> ठरली</a:t>
            </a:r>
            <a:r>
              <a:rPr b="1" lang="en-US"/>
              <a:t> आहे</a:t>
            </a:r>
            <a:r>
              <a:rPr b="1" lang="en-US"/>
              <a:t>.</a:t>
            </a:r>
            <a:endParaRPr b="1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>
          <a:xfrm>
            <a:off x="1972712" y="365126"/>
            <a:ext cx="6542638" cy="1629727"/>
          </a:xfrm>
          <a:solidFill>
            <a:srgbClr val="00B0F0"/>
          </a:solidFill>
        </p:spPr>
        <p:txBody>
          <a:bodyPr/>
          <a:p>
            <a:r>
              <a:rPr lang="en-US"/>
              <a:t>औद्योगिक क्रांतीचा आर्थिक जीवनावरील परिणाम</a:t>
            </a:r>
            <a:endParaRPr lang="en-US"/>
          </a:p>
        </p:txBody>
      </p:sp>
      <p:sp>
        <p:nvSpPr>
          <p:cNvPr id="1048601" name=""/>
          <p:cNvSpPr>
            <a:spLocks noGrp="1"/>
          </p:cNvSpPr>
          <p:nvPr>
            <p:ph idx="1"/>
          </p:nvPr>
        </p:nvSpPr>
        <p:spPr>
          <a:xfrm>
            <a:off x="1971561" y="1825625"/>
            <a:ext cx="6543789" cy="4186825"/>
          </a:xfrm>
          <a:solidFill>
            <a:srgbClr val="99CCFF"/>
          </a:solidFill>
        </p:spPr>
        <p:txBody>
          <a:bodyPr/>
          <a:p>
            <a:r>
              <a:rPr b="1" lang="en-US"/>
              <a:t>उद्योगात</a:t>
            </a:r>
            <a:r>
              <a:rPr b="1" lang="en-US"/>
              <a:t> मशीनचा</a:t>
            </a:r>
            <a:r>
              <a:rPr b="1" lang="en-US"/>
              <a:t> अधिक</a:t>
            </a:r>
            <a:r>
              <a:rPr b="1" lang="en-US"/>
              <a:t> वापर</a:t>
            </a:r>
            <a:endParaRPr b="1" lang="en-US"/>
          </a:p>
          <a:p>
            <a:r>
              <a:rPr b="1" lang="en-US"/>
              <a:t>दळणवळणाच्या</a:t>
            </a:r>
            <a:r>
              <a:rPr b="1" lang="en-US"/>
              <a:t> साधनांचा</a:t>
            </a:r>
            <a:r>
              <a:rPr b="1" lang="en-US"/>
              <a:t> विकास</a:t>
            </a:r>
            <a:endParaRPr b="1" lang="en-US"/>
          </a:p>
          <a:p>
            <a:r>
              <a:rPr b="1" lang="en-US"/>
              <a:t>उत्पादन</a:t>
            </a:r>
            <a:r>
              <a:rPr b="1" lang="en-US"/>
              <a:t> प्रचंड</a:t>
            </a:r>
            <a:r>
              <a:rPr b="1" lang="en-US"/>
              <a:t> वाढ</a:t>
            </a:r>
            <a:endParaRPr b="1" lang="en-US"/>
          </a:p>
          <a:p>
            <a:r>
              <a:rPr b="1" lang="en-US"/>
              <a:t>कृषी</a:t>
            </a:r>
            <a:r>
              <a:rPr b="1" lang="en-US"/>
              <a:t> क्षेत्राचा</a:t>
            </a:r>
            <a:r>
              <a:rPr b="1" lang="en-US"/>
              <a:t> विकास</a:t>
            </a:r>
            <a:endParaRPr b="1" lang="en-US"/>
          </a:p>
          <a:p>
            <a:r>
              <a:rPr b="1" lang="en-US"/>
              <a:t>व्यक्तिगत</a:t>
            </a:r>
            <a:r>
              <a:rPr b="1" lang="en-US"/>
              <a:t> उत्पन्नात</a:t>
            </a:r>
            <a:r>
              <a:rPr b="1" lang="en-US"/>
              <a:t> वाढ</a:t>
            </a:r>
            <a:endParaRPr b="1" lang="en-US"/>
          </a:p>
          <a:p>
            <a:r>
              <a:rPr b="1" lang="en-US"/>
              <a:t>राष्ट्रीय</a:t>
            </a:r>
            <a:r>
              <a:rPr b="1" lang="en-US"/>
              <a:t> उत्पन्नात</a:t>
            </a:r>
            <a:r>
              <a:rPr b="1" lang="en-US"/>
              <a:t> वाढ</a:t>
            </a:r>
            <a:endParaRPr b="1" lang="en-US"/>
          </a:p>
          <a:p>
            <a:r>
              <a:rPr b="1" lang="en-US"/>
              <a:t>उपभो</a:t>
            </a:r>
            <a:r>
              <a:rPr b="1" lang="en-US"/>
              <a:t>ग</a:t>
            </a:r>
            <a:r>
              <a:rPr b="1" lang="en-US"/>
              <a:t>ा</a:t>
            </a:r>
            <a:r>
              <a:rPr b="1" lang="en-US"/>
              <a:t>तील</a:t>
            </a:r>
            <a:r>
              <a:rPr b="1" lang="en-US"/>
              <a:t> वृद्धी</a:t>
            </a:r>
            <a:endParaRPr b="1" lang="en-US"/>
          </a:p>
          <a:p>
            <a:r>
              <a:rPr b="1" lang="en-US"/>
              <a:t>उच्च</a:t>
            </a:r>
            <a:r>
              <a:rPr b="1" lang="en-US"/>
              <a:t> दर्जाच्या जीवनमानात</a:t>
            </a:r>
            <a:r>
              <a:rPr b="1" lang="en-US"/>
              <a:t> वृद्धी</a:t>
            </a:r>
            <a:endParaRPr b="1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p>
            <a:r>
              <a:rPr sz="3400" lang="en-US"/>
              <a:t>औद्योगिक क्रांतीचे सामाजिक जीवनाव</a:t>
            </a:r>
            <a:r>
              <a:rPr sz="3400" lang="en-US"/>
              <a:t>र</a:t>
            </a:r>
            <a:r>
              <a:rPr sz="3400" lang="en-US"/>
              <a:t>ी</a:t>
            </a:r>
            <a:r>
              <a:rPr sz="3400" lang="en-US"/>
              <a:t>ल</a:t>
            </a:r>
            <a:r>
              <a:rPr sz="3400" lang="en-US"/>
              <a:t> </a:t>
            </a:r>
            <a:r>
              <a:rPr sz="3400" lang="en-US"/>
              <a:t>परिणाम</a:t>
            </a:r>
            <a:endParaRPr sz="3400" lang="en-US"/>
          </a:p>
        </p:txBody>
      </p:sp>
      <p:sp>
        <p:nvSpPr>
          <p:cNvPr id="1048603" name=""/>
          <p:cNvSpPr>
            <a:spLocks noGrp="1"/>
          </p:cNvSpPr>
          <p:nvPr>
            <p:ph idx="1"/>
          </p:nvPr>
        </p:nvSpPr>
        <p:spPr>
          <a:xfrm>
            <a:off x="1322186" y="1690688"/>
            <a:ext cx="6866772" cy="5127773"/>
          </a:xfrm>
          <a:solidFill>
            <a:srgbClr val="99CCFF"/>
          </a:solidFill>
        </p:spPr>
        <p:txBody>
          <a:bodyPr>
            <a:normAutofit fontScale="92857" lnSpcReduction="20000"/>
          </a:bodyPr>
          <a:p>
            <a:r>
              <a:rPr b="1" lang="en-US">
                <a:solidFill>
                  <a:srgbClr val="000000"/>
                </a:solidFill>
              </a:rPr>
              <a:t>नवीन समाजरचने</a:t>
            </a:r>
            <a:r>
              <a:rPr b="1" lang="en-US">
                <a:solidFill>
                  <a:srgbClr val="000000"/>
                </a:solidFill>
              </a:rPr>
              <a:t>ची</a:t>
            </a:r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निर्मिती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जागरूक</a:t>
            </a:r>
            <a:r>
              <a:rPr b="1" lang="en-US">
                <a:solidFill>
                  <a:srgbClr val="000000"/>
                </a:solidFill>
              </a:rPr>
              <a:t> व</a:t>
            </a:r>
            <a:r>
              <a:rPr b="1" lang="en-US">
                <a:solidFill>
                  <a:srgbClr val="000000"/>
                </a:solidFill>
              </a:rPr>
              <a:t> प्रभावी</a:t>
            </a:r>
            <a:r>
              <a:rPr b="1" lang="en-US">
                <a:solidFill>
                  <a:srgbClr val="000000"/>
                </a:solidFill>
              </a:rPr>
              <a:t> मध्यम</a:t>
            </a:r>
            <a:r>
              <a:rPr b="1" lang="en-US">
                <a:solidFill>
                  <a:srgbClr val="000000"/>
                </a:solidFill>
              </a:rPr>
              <a:t> वर्ग</a:t>
            </a:r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उदय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सुखी</a:t>
            </a:r>
            <a:r>
              <a:rPr b="1" lang="en-US">
                <a:solidFill>
                  <a:srgbClr val="000000"/>
                </a:solidFill>
              </a:rPr>
              <a:t> व</a:t>
            </a:r>
            <a:r>
              <a:rPr b="1" lang="en-US">
                <a:solidFill>
                  <a:srgbClr val="000000"/>
                </a:solidFill>
              </a:rPr>
              <a:t> समृद्ध</a:t>
            </a:r>
            <a:r>
              <a:rPr b="1" lang="en-US">
                <a:solidFill>
                  <a:srgbClr val="000000"/>
                </a:solidFill>
              </a:rPr>
              <a:t> जीवन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साम्राज्यवाद</a:t>
            </a:r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व</a:t>
            </a:r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वसाहतवाद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श्रमिकांच्या</a:t>
            </a:r>
            <a:r>
              <a:rPr b="1" lang="en-US">
                <a:solidFill>
                  <a:srgbClr val="000000"/>
                </a:solidFill>
              </a:rPr>
              <a:t> संघटनेत वाढ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नागरीकरण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सामाजिक</a:t>
            </a:r>
            <a:r>
              <a:rPr b="1" lang="en-US">
                <a:solidFill>
                  <a:srgbClr val="000000"/>
                </a:solidFill>
              </a:rPr>
              <a:t> विघटन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सामाजिक</a:t>
            </a:r>
            <a:r>
              <a:rPr b="1" lang="en-US">
                <a:solidFill>
                  <a:srgbClr val="000000"/>
                </a:solidFill>
              </a:rPr>
              <a:t> प्रगती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शिक्षणाचा</a:t>
            </a:r>
            <a:r>
              <a:rPr b="1" lang="en-US">
                <a:solidFill>
                  <a:srgbClr val="000000"/>
                </a:solidFill>
              </a:rPr>
              <a:t> वाढता</a:t>
            </a:r>
            <a:r>
              <a:rPr b="1" lang="en-US">
                <a:solidFill>
                  <a:srgbClr val="000000"/>
                </a:solidFill>
              </a:rPr>
              <a:t> प्रसार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स्त्रियांच्या दर्जात</a:t>
            </a:r>
            <a:r>
              <a:rPr b="1" lang="en-US">
                <a:solidFill>
                  <a:srgbClr val="000000"/>
                </a:solidFill>
              </a:rPr>
              <a:t> सुधारणा</a:t>
            </a:r>
            <a:endParaRPr b="1" lang="en-US">
              <a:solidFill>
                <a:srgbClr val="000000"/>
              </a:solidFill>
            </a:endParaRPr>
          </a:p>
          <a:p>
            <a:r>
              <a:rPr b="1" lang="en-US">
                <a:solidFill>
                  <a:srgbClr val="000000"/>
                </a:solidFill>
              </a:rPr>
              <a:t>सहिष्णुता</a:t>
            </a:r>
            <a:r>
              <a:rPr b="1" lang="en-US">
                <a:solidFill>
                  <a:srgbClr val="000000"/>
                </a:solidFill>
              </a:rPr>
              <a:t>वादी</a:t>
            </a:r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व</a:t>
            </a:r>
            <a:r>
              <a:rPr b="1" lang="en-US">
                <a:solidFill>
                  <a:srgbClr val="000000"/>
                </a:solidFill>
              </a:rPr>
              <a:t> </a:t>
            </a:r>
            <a:r>
              <a:rPr b="1" lang="en-US">
                <a:solidFill>
                  <a:srgbClr val="000000"/>
                </a:solidFill>
              </a:rPr>
              <a:t>उदारवादी</a:t>
            </a:r>
            <a:r>
              <a:rPr b="1" lang="en-US">
                <a:solidFill>
                  <a:srgbClr val="000000"/>
                </a:solidFill>
              </a:rPr>
              <a:t> वृत्तीत वाढ</a:t>
            </a:r>
            <a:endParaRPr b="1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55082" cy="4019739"/>
          </a:xfrm>
          <a:solidFill>
            <a:srgbClr val="0070C0"/>
          </a:solidFill>
        </p:spPr>
        <p:txBody>
          <a:bodyPr/>
          <a:p>
            <a:r>
              <a:rPr b="1" sz="10600" lang="en-US"/>
              <a:t>धन्यवाद</a:t>
            </a:r>
            <a:br>
              <a:rPr b="1" sz="10600" lang="en-US"/>
            </a:br>
            <a:endParaRPr b="1" sz="106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2015-05-10T13:30:45Z</dcterms:created>
  <dcterms:modified xsi:type="dcterms:W3CDTF">2020-11-27T06:45:41Z</dcterms:modified>
</cp:coreProperties>
</file>